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9" r:id="rId5"/>
    <p:sldId id="259" r:id="rId6"/>
    <p:sldId id="270" r:id="rId7"/>
    <p:sldId id="271" r:id="rId8"/>
    <p:sldId id="272" r:id="rId9"/>
    <p:sldId id="273" r:id="rId10"/>
    <p:sldId id="274" r:id="rId11"/>
    <p:sldId id="275" r:id="rId12"/>
    <p:sldId id="27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78" autoAdjust="0"/>
    <p:restoredTop sz="85885" autoAdjust="0"/>
  </p:normalViewPr>
  <p:slideViewPr>
    <p:cSldViewPr>
      <p:cViewPr varScale="1">
        <p:scale>
          <a:sx n="87" d="100"/>
          <a:sy n="87" d="100"/>
        </p:scale>
        <p:origin x="1530" y="90"/>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12/6/2019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urbandictionary.com/define.php?term=frenemy"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urbandictionary.com/define.php?term=user" TargetMode="External"/><Relationship Id="rId4" Type="http://schemas.openxmlformats.org/officeDocument/2006/relationships/hyperlink" Target="https://www.urbandictionary.com/define.php?term=Toxic%20Friend"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thebibleproject.co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iQoncept</a:t>
            </a:r>
            <a:r>
              <a:rPr lang="en-US" sz="1200" i="0" kern="1200" dirty="0">
                <a:solidFill>
                  <a:schemeClr val="tx1"/>
                </a:solidFill>
                <a:effectLst/>
                <a:latin typeface="+mn-lt"/>
                <a:ea typeface="+mn-ea"/>
                <a:cs typeface="+mn-cs"/>
              </a:rPr>
              <a:t> / Shutterstock.com</a:t>
            </a:r>
          </a:p>
          <a:p>
            <a:endParaRPr lang="en-US" sz="1200" i="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Urban Dictionary.com describes “frenemy” as the type of "friend" whose words or actions regularly bring you down (whether intentional or not). (</a:t>
            </a:r>
            <a:r>
              <a:rPr lang="en-US" sz="1200" u="sng" kern="1200" dirty="0">
                <a:solidFill>
                  <a:schemeClr val="tx1"/>
                </a:solidFill>
                <a:effectLst/>
                <a:latin typeface="+mn-lt"/>
                <a:ea typeface="+mn-ea"/>
                <a:cs typeface="+mn-cs"/>
                <a:hlinkClick r:id="rId3"/>
              </a:rPr>
              <a:t>https://www.urbandictionary.com/define.php?term=frenemy</a:t>
            </a:r>
            <a:r>
              <a:rPr lang="en-US" sz="1200" kern="1200" dirty="0">
                <a:solidFill>
                  <a:schemeClr val="tx1"/>
                </a:solidFill>
                <a:effectLst/>
                <a:latin typeface="+mn-lt"/>
                <a:ea typeface="+mn-ea"/>
                <a:cs typeface="+mn-cs"/>
              </a:rPr>
              <a:t>)</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Urban Dictionary.com describes a toxic friend as someone that embarrasses you in social situations to gain attention; a person that constantly betrays your trust, but you can’t get away from due to guilt issues; a type of friend that is ok one-on-one, but will turn on you as soon as other people are around, making it hard to break off the friendship because you know how they really are. (</a:t>
            </a:r>
            <a:r>
              <a:rPr lang="en-US" sz="1200" u="sng" kern="1200" dirty="0">
                <a:solidFill>
                  <a:schemeClr val="tx1"/>
                </a:solidFill>
                <a:effectLst/>
                <a:latin typeface="+mn-lt"/>
                <a:ea typeface="+mn-ea"/>
                <a:cs typeface="+mn-cs"/>
                <a:hlinkClick r:id="rId4"/>
              </a:rPr>
              <a:t>https://www.urbandictionary.com/define.php?term=Toxic%20Friend</a:t>
            </a:r>
            <a:r>
              <a:rPr lang="en-US" sz="1200" kern="1200" dirty="0">
                <a:solidFill>
                  <a:schemeClr val="tx1"/>
                </a:solidFill>
                <a:effectLst/>
                <a:latin typeface="+mn-lt"/>
                <a:ea typeface="+mn-ea"/>
                <a:cs typeface="+mn-cs"/>
              </a:rPr>
              <a:t>)</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Urban Dictionary.com describes a user as a person who uses a friend or acquaintance solely for the purposes of gaining a type of advantage, like a ride, your money, your things, etc. (</a:t>
            </a:r>
            <a:r>
              <a:rPr lang="en-US" sz="1200" u="sng" kern="1200" dirty="0">
                <a:solidFill>
                  <a:schemeClr val="tx1"/>
                </a:solidFill>
                <a:effectLst/>
                <a:latin typeface="+mn-lt"/>
                <a:ea typeface="+mn-ea"/>
                <a:cs typeface="+mn-cs"/>
                <a:hlinkClick r:id="rId5"/>
              </a:rPr>
              <a:t>https://www.urbandictionary.com/define.php?term=user</a:t>
            </a:r>
            <a:r>
              <a:rPr lang="en-US" sz="1200" kern="1200" dirty="0">
                <a:solidFill>
                  <a:schemeClr val="tx1"/>
                </a:solidFill>
                <a:effectLst/>
                <a:latin typeface="+mn-lt"/>
                <a:ea typeface="+mn-ea"/>
                <a:cs typeface="+mn-cs"/>
              </a:rPr>
              <a:t>)</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3902821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Nadia </a:t>
            </a:r>
            <a:r>
              <a:rPr lang="en-US" sz="1200" i="0" kern="1200" dirty="0" err="1">
                <a:solidFill>
                  <a:schemeClr val="tx1"/>
                </a:solidFill>
                <a:effectLst/>
                <a:latin typeface="+mn-lt"/>
                <a:ea typeface="+mn-ea"/>
                <a:cs typeface="+mn-cs"/>
              </a:rPr>
              <a:t>Snopek</a:t>
            </a:r>
            <a:r>
              <a:rPr lang="en-US" sz="1200" i="0" kern="1200" dirty="0">
                <a:solidFill>
                  <a:schemeClr val="tx1"/>
                </a:solidFill>
                <a:effectLst/>
                <a:latin typeface="+mn-lt"/>
                <a:ea typeface="+mn-ea"/>
                <a:cs typeface="+mn-cs"/>
              </a:rPr>
              <a:t> / Shutterstock.com</a:t>
            </a:r>
          </a:p>
          <a:p>
            <a:endParaRPr lang="en-US" sz="1200" i="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a:t>
            </a:r>
            <a:r>
              <a:rPr lang="en-US" sz="1200" kern="1200" dirty="0">
                <a:solidFill>
                  <a:schemeClr val="tx1"/>
                </a:solidFill>
                <a:effectLst/>
                <a:latin typeface="+mn-lt"/>
                <a:ea typeface="+mn-ea"/>
                <a:cs typeface="+mn-cs"/>
              </a:rPr>
              <a:t>: Student responses could include hatred, harm, violence, theft, murder, and injustice. Student responses should identify that the first three commandments direct us to love God; the next seven direct us to love and avoid unloving actions toward our neighbor.</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377059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Bible Project, </a:t>
            </a:r>
            <a:r>
              <a:rPr lang="en-US" sz="1200" u="sng" kern="1200" dirty="0">
                <a:solidFill>
                  <a:schemeClr val="tx1"/>
                </a:solidFill>
                <a:effectLst/>
                <a:latin typeface="+mn-lt"/>
                <a:ea typeface="+mn-ea"/>
                <a:cs typeface="+mn-cs"/>
                <a:hlinkClick r:id="rId3"/>
              </a:rPr>
              <a:t>www.thebibleproject.com</a:t>
            </a:r>
            <a:r>
              <a:rPr lang="en-US" sz="1200" kern="1200" dirty="0">
                <a:solidFill>
                  <a:schemeClr val="tx1"/>
                </a:solidFill>
                <a:effectLst/>
                <a:latin typeface="+mn-lt"/>
                <a:ea typeface="+mn-ea"/>
                <a:cs typeface="+mn-cs"/>
              </a:rPr>
              <a:t>. Used by permission.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Distribute the “Sacrifice and Atonement” handout. Students can complete this as they watch the video.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492638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dirty="0">
                <a:solidFill>
                  <a:schemeClr val="bg1">
                    <a:lumMod val="65000"/>
                  </a:schemeClr>
                </a:solidFill>
              </a:rPr>
              <a:t>© Roman </a:t>
            </a:r>
            <a:r>
              <a:rPr lang="en-US" sz="1200" i="0" dirty="0" err="1">
                <a:solidFill>
                  <a:schemeClr val="bg1">
                    <a:lumMod val="65000"/>
                  </a:schemeClr>
                </a:solidFill>
              </a:rPr>
              <a:t>Borodaev</a:t>
            </a:r>
            <a:r>
              <a:rPr lang="en-US" sz="1200" i="0" dirty="0">
                <a:solidFill>
                  <a:schemeClr val="bg1">
                    <a:lumMod val="65000"/>
                  </a:schemeClr>
                </a:solidFill>
              </a:rPr>
              <a:t> / Shutterstock.com</a:t>
            </a:r>
          </a:p>
          <a:p>
            <a:endParaRPr lang="en-US" sz="1200" i="1"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“What gets in the way of understanding, expressing, receiving, and living a life of love?” Solicit responses from students before moving on to the next slide.</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Prazis</a:t>
            </a:r>
            <a:r>
              <a:rPr lang="en-US" sz="1200" dirty="0">
                <a:solidFill>
                  <a:schemeClr val="bg1">
                    <a:lumMod val="65000"/>
                  </a:schemeClr>
                </a:solidFill>
              </a:rPr>
              <a:t> Images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Some examples of confusing the meaning of “love” and reducing it to a fleeting whim or an emotion with a self-centered focus: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 may apply the word </a:t>
            </a:r>
            <a:r>
              <a:rPr lang="en-US" sz="1200" i="1" kern="1200" dirty="0">
                <a:solidFill>
                  <a:schemeClr val="tx1"/>
                </a:solidFill>
                <a:effectLst/>
                <a:latin typeface="+mn-lt"/>
                <a:ea typeface="+mn-ea"/>
                <a:cs typeface="+mn-cs"/>
              </a:rPr>
              <a:t>love</a:t>
            </a:r>
            <a:r>
              <a:rPr lang="en-US" sz="1200" kern="1200" dirty="0">
                <a:solidFill>
                  <a:schemeClr val="tx1"/>
                </a:solidFill>
                <a:effectLst/>
                <a:latin typeface="+mn-lt"/>
                <a:ea typeface="+mn-ea"/>
                <a:cs typeface="+mn-cs"/>
              </a:rPr>
              <a:t> to things that are our favorite, such as </a:t>
            </a:r>
            <a:r>
              <a:rPr lang="en-US" sz="1200" i="1" kern="1200" dirty="0">
                <a:solidFill>
                  <a:schemeClr val="tx1"/>
                </a:solidFill>
                <a:effectLst/>
                <a:latin typeface="+mn-lt"/>
                <a:ea typeface="+mn-ea"/>
                <a:cs typeface="+mn-cs"/>
              </a:rPr>
              <a:t>“I love pizza!”, “I love that song!” </a:t>
            </a:r>
            <a:r>
              <a:rPr lang="en-US" sz="1200" kern="1200" dirty="0">
                <a:solidFill>
                  <a:schemeClr val="tx1"/>
                </a:solidFill>
                <a:effectLst/>
                <a:latin typeface="+mn-lt"/>
                <a:ea typeface="+mn-ea"/>
                <a:cs typeface="+mn-cs"/>
              </a:rPr>
              <a:t>And after some time, something else is our new favorite, our new “love.”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When we speak of love like this, we are talking about a preference with a self-centered focus: how other people or other things make us feel.</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It’s important not to confuse something we like or prefer at this moment with true love. True love goes beyond something that makes us feel good right now.</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rSanpshotPhotos</a:t>
            </a:r>
            <a:r>
              <a:rPr lang="en-US" sz="1200" i="0" kern="1200" dirty="0">
                <a:solidFill>
                  <a:schemeClr val="tx1"/>
                </a:solidFill>
                <a:effectLst/>
                <a:latin typeface="+mn-lt"/>
                <a:ea typeface="+mn-ea"/>
                <a:cs typeface="+mn-cs"/>
              </a:rPr>
              <a:t> / Shutterstock.com, © </a:t>
            </a:r>
            <a:r>
              <a:rPr lang="en-US" sz="1200" i="0" kern="1200" dirty="0" err="1">
                <a:solidFill>
                  <a:schemeClr val="tx1"/>
                </a:solidFill>
                <a:effectLst/>
                <a:latin typeface="+mn-lt"/>
                <a:ea typeface="+mn-ea"/>
                <a:cs typeface="+mn-cs"/>
              </a:rPr>
              <a:t>tostphoto</a:t>
            </a:r>
            <a:r>
              <a:rPr lang="en-US" sz="1200" i="0" kern="1200" dirty="0">
                <a:solidFill>
                  <a:schemeClr val="tx1"/>
                </a:solidFill>
                <a:effectLst/>
                <a:latin typeface="+mn-lt"/>
                <a:ea typeface="+mn-ea"/>
                <a:cs typeface="+mn-cs"/>
              </a:rPr>
              <a:t> / Shutterstock.com, © </a:t>
            </a:r>
            <a:r>
              <a:rPr lang="en-US" sz="1200" i="0" kern="1200" dirty="0" err="1">
                <a:solidFill>
                  <a:schemeClr val="tx1"/>
                </a:solidFill>
                <a:effectLst/>
                <a:latin typeface="+mn-lt"/>
                <a:ea typeface="+mn-ea"/>
                <a:cs typeface="+mn-cs"/>
              </a:rPr>
              <a:t>Rido</a:t>
            </a:r>
            <a:r>
              <a:rPr lang="en-US" sz="1200" i="0" kern="1200" dirty="0">
                <a:solidFill>
                  <a:schemeClr val="tx1"/>
                </a:solidFill>
                <a:effectLst/>
                <a:latin typeface="+mn-lt"/>
                <a:ea typeface="+mn-ea"/>
                <a:cs typeface="+mn-cs"/>
              </a:rPr>
              <a:t> / Shutterstock.com</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C. S. Lewis’s book </a:t>
            </a:r>
            <a:r>
              <a:rPr lang="en-US" sz="1200" i="1" kern="1200" dirty="0">
                <a:solidFill>
                  <a:schemeClr val="tx1"/>
                </a:solidFill>
                <a:effectLst/>
                <a:latin typeface="+mn-lt"/>
                <a:ea typeface="+mn-ea"/>
                <a:cs typeface="+mn-cs"/>
              </a:rPr>
              <a:t>The Four Loves </a:t>
            </a:r>
            <a:r>
              <a:rPr lang="en-US" sz="1200" kern="1200" dirty="0">
                <a:solidFill>
                  <a:schemeClr val="tx1"/>
                </a:solidFill>
                <a:effectLst/>
                <a:latin typeface="+mn-lt"/>
                <a:ea typeface="+mn-ea"/>
                <a:cs typeface="+mn-cs"/>
              </a:rPr>
              <a:t>also offers </a:t>
            </a:r>
            <a:r>
              <a:rPr lang="en-US" sz="1200" i="1" kern="1200" dirty="0" err="1">
                <a:solidFill>
                  <a:schemeClr val="tx1"/>
                </a:solidFill>
                <a:effectLst/>
                <a:latin typeface="+mn-lt"/>
                <a:ea typeface="+mn-ea"/>
                <a:cs typeface="+mn-cs"/>
              </a:rPr>
              <a:t>storge</a:t>
            </a:r>
            <a:r>
              <a:rPr lang="en-US" sz="1200" kern="1200" dirty="0">
                <a:solidFill>
                  <a:schemeClr val="tx1"/>
                </a:solidFill>
                <a:effectLst/>
                <a:latin typeface="+mn-lt"/>
                <a:ea typeface="+mn-ea"/>
                <a:cs typeface="+mn-cs"/>
              </a:rPr>
              <a:t>—natural, instinctual (parent-child) affection, family loyalty. This Greek word is not referenced in Scripture, whereas the other three are.</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bedya</a:t>
            </a:r>
            <a:r>
              <a:rPr lang="en-US" sz="1200" i="0" kern="1200" dirty="0">
                <a:solidFill>
                  <a:schemeClr val="tx1"/>
                </a:solidFill>
                <a:effectLst/>
                <a:latin typeface="+mn-lt"/>
                <a:ea typeface="+mn-ea"/>
                <a:cs typeface="+mn-cs"/>
              </a:rPr>
              <a:t> / Shutterstock.com</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One way to help students grasp the Greek words is to have them personally appropriate the definitions to their lives.  For each, ask them to make note of who they have that kind of love for.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tsinik</a:t>
            </a:r>
            <a:r>
              <a:rPr lang="en-US" sz="1200" i="0" kern="1200" dirty="0">
                <a:solidFill>
                  <a:schemeClr val="tx1"/>
                </a:solidFill>
                <a:effectLst/>
                <a:latin typeface="+mn-lt"/>
                <a:ea typeface="+mn-ea"/>
                <a:cs typeface="+mn-cs"/>
              </a:rPr>
              <a:t> / Shutterstock.com</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To help the students draw conclusions, consider having them first discuss these questions with a partner before asking them to share their responses aloud. Then move on to the next slide for the reasons why </a:t>
            </a:r>
            <a:r>
              <a:rPr lang="en-US" sz="1200" i="1" kern="1200" dirty="0">
                <a:solidFill>
                  <a:schemeClr val="tx1"/>
                </a:solidFill>
                <a:effectLst/>
                <a:latin typeface="+mn-lt"/>
                <a:ea typeface="+mn-ea"/>
                <a:cs typeface="+mn-cs"/>
              </a:rPr>
              <a:t>agape </a:t>
            </a:r>
            <a:r>
              <a:rPr lang="en-US" sz="1200" kern="1200" dirty="0">
                <a:solidFill>
                  <a:schemeClr val="tx1"/>
                </a:solidFill>
                <a:effectLst/>
                <a:latin typeface="+mn-lt"/>
                <a:ea typeface="+mn-ea"/>
                <a:cs typeface="+mn-cs"/>
              </a:rPr>
              <a:t>is the Greek word that best reflects the virtue of love.</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4045374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kryzhov</a:t>
            </a:r>
            <a:r>
              <a:rPr lang="en-US" sz="1200" i="0" kern="1200" dirty="0">
                <a:solidFill>
                  <a:schemeClr val="tx1"/>
                </a:solidFill>
                <a:effectLst/>
                <a:latin typeface="+mn-lt"/>
                <a:ea typeface="+mn-ea"/>
                <a:cs typeface="+mn-cs"/>
              </a:rPr>
              <a:t> / Shutterstock.com</a:t>
            </a:r>
            <a:endParaRPr lang="en-US" sz="1200"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2242313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Anastasiia</a:t>
            </a:r>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Kucherenko</a:t>
            </a:r>
            <a:r>
              <a:rPr lang="en-US" sz="1200" i="0" kern="1200" dirty="0">
                <a:solidFill>
                  <a:schemeClr val="tx1"/>
                </a:solidFill>
                <a:effectLst/>
                <a:latin typeface="+mn-lt"/>
                <a:ea typeface="+mn-ea"/>
                <a:cs typeface="+mn-cs"/>
              </a:rPr>
              <a:t> / 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405258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kern="1200" dirty="0">
                <a:solidFill>
                  <a:schemeClr val="tx1"/>
                </a:solidFill>
                <a:effectLst/>
                <a:latin typeface="+mn-lt"/>
                <a:ea typeface="+mn-ea"/>
                <a:cs typeface="+mn-cs"/>
              </a:rPr>
              <a:t>© </a:t>
            </a:r>
            <a:r>
              <a:rPr lang="en-US" sz="1200" i="0" kern="1200" dirty="0" err="1">
                <a:solidFill>
                  <a:schemeClr val="tx1"/>
                </a:solidFill>
                <a:effectLst/>
                <a:latin typeface="+mn-lt"/>
                <a:ea typeface="+mn-ea"/>
                <a:cs typeface="+mn-cs"/>
              </a:rPr>
              <a:t>Kolonko</a:t>
            </a:r>
            <a:r>
              <a:rPr lang="en-US" sz="1200" i="0" kern="1200" dirty="0">
                <a:solidFill>
                  <a:schemeClr val="tx1"/>
                </a:solidFill>
                <a:effectLst/>
                <a:latin typeface="+mn-lt"/>
                <a:ea typeface="+mn-ea"/>
                <a:cs typeface="+mn-cs"/>
              </a:rPr>
              <a:t> / 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14363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https://www.youtube.com/embed/G_OlRWGLdnw?feature=oembed" TargetMode="Externa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Love and Sacrifice</a:t>
            </a:r>
            <a:endParaRPr lang="en-US" dirty="0"/>
          </a:p>
        </p:txBody>
      </p:sp>
      <p:sp>
        <p:nvSpPr>
          <p:cNvPr id="3" name="Subtitle 2"/>
          <p:cNvSpPr txBox="1">
            <a:spLocks/>
          </p:cNvSpPr>
          <p:nvPr/>
        </p:nvSpPr>
        <p:spPr>
          <a:xfrm>
            <a:off x="-30866" y="36576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1, Learning Experience 9</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TX006561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3617DD37-73AA-4E5E-8516-A51FBFEBB4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253"/>
          <a:stretch/>
        </p:blipFill>
        <p:spPr>
          <a:xfrm>
            <a:off x="3810000" y="2362200"/>
            <a:ext cx="4820361" cy="3677130"/>
          </a:xfrm>
          <a:prstGeom prst="rect">
            <a:avLst/>
          </a:prstGeom>
        </p:spPr>
      </p:pic>
      <p:sp>
        <p:nvSpPr>
          <p:cNvPr id="2" name="Title 1"/>
          <p:cNvSpPr>
            <a:spLocks noGrp="1"/>
          </p:cNvSpPr>
          <p:nvPr>
            <p:ph type="title"/>
          </p:nvPr>
        </p:nvSpPr>
        <p:spPr>
          <a:xfrm>
            <a:off x="990600" y="914400"/>
            <a:ext cx="8229600" cy="533400"/>
          </a:xfrm>
        </p:spPr>
        <p:txBody>
          <a:bodyPr/>
          <a:lstStyle/>
          <a:p>
            <a:r>
              <a:rPr lang="en-US" dirty="0"/>
              <a:t>False Expression of </a:t>
            </a:r>
            <a:r>
              <a:rPr lang="en-US" i="1" dirty="0"/>
              <a:t>Philia</a:t>
            </a:r>
            <a:endParaRPr lang="en-US" dirty="0"/>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24270" y="1513367"/>
            <a:ext cx="4081130" cy="437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distorts and abuses trust </a:t>
            </a:r>
          </a:p>
          <a:p>
            <a:pPr marL="627063" lvl="1">
              <a:buSzPct val="85000"/>
              <a:buFont typeface="Courier New" panose="02070309020205020404" pitchFamily="49" charset="0"/>
              <a:buChar char="o"/>
            </a:pPr>
            <a:r>
              <a:rPr lang="en-US" dirty="0"/>
              <a:t>frenemies or toxic friendships</a:t>
            </a:r>
          </a:p>
          <a:p>
            <a:pPr lvl="0"/>
            <a:r>
              <a:rPr lang="en-US" dirty="0"/>
              <a:t>distorts enjoyment </a:t>
            </a:r>
            <a:br>
              <a:rPr lang="en-US" dirty="0"/>
            </a:br>
            <a:r>
              <a:rPr lang="en-US" dirty="0"/>
              <a:t>into valuing what </a:t>
            </a:r>
            <a:br>
              <a:rPr lang="en-US" dirty="0"/>
            </a:br>
            <a:r>
              <a:rPr lang="en-US" dirty="0"/>
              <a:t>people </a:t>
            </a:r>
            <a:r>
              <a:rPr lang="en-US" i="1" dirty="0"/>
              <a:t>do</a:t>
            </a:r>
            <a:r>
              <a:rPr lang="en-US" dirty="0"/>
              <a:t> for you, </a:t>
            </a:r>
            <a:br>
              <a:rPr lang="en-US" dirty="0"/>
            </a:br>
            <a:r>
              <a:rPr lang="en-US" dirty="0"/>
              <a:t>rather than who </a:t>
            </a:r>
            <a:br>
              <a:rPr lang="en-US" dirty="0"/>
            </a:br>
            <a:r>
              <a:rPr lang="en-US" dirty="0"/>
              <a:t>they are</a:t>
            </a:r>
          </a:p>
          <a:p>
            <a:pPr marL="627063" lvl="1">
              <a:buSzPct val="85000"/>
              <a:buFont typeface="Courier New" panose="02070309020205020404" pitchFamily="49" charset="0"/>
              <a:buChar char="o"/>
            </a:pPr>
            <a:r>
              <a:rPr lang="en-US" dirty="0"/>
              <a:t>users</a:t>
            </a:r>
          </a:p>
        </p:txBody>
      </p:sp>
    </p:spTree>
    <p:extLst>
      <p:ext uri="{BB962C8B-B14F-4D97-AF65-F5344CB8AC3E}">
        <p14:creationId xmlns:p14="http://schemas.microsoft.com/office/powerpoint/2010/main" val="2293318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0"/>
            <a:ext cx="8229600" cy="533400"/>
          </a:xfrm>
        </p:spPr>
        <p:txBody>
          <a:bodyPr/>
          <a:lstStyle/>
          <a:p>
            <a:r>
              <a:rPr lang="en-US" dirty="0"/>
              <a:t>Love in Our World</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4662093" y="1597976"/>
            <a:ext cx="3693326" cy="437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What are some “unloving” actions that we see in our own lives and in our world?</a:t>
            </a:r>
          </a:p>
          <a:p>
            <a:pPr lvl="0"/>
            <a:r>
              <a:rPr lang="en-US" dirty="0"/>
              <a:t>How is the description of loving and unloving actions similar to the Ten Commandments?</a:t>
            </a:r>
          </a:p>
          <a:p>
            <a:pPr marL="627063" lvl="1">
              <a:buSzPct val="85000"/>
              <a:buFont typeface="Courier New" panose="02070309020205020404" pitchFamily="49" charset="0"/>
              <a:buChar char="o"/>
            </a:pPr>
            <a:endParaRPr lang="en-US" dirty="0"/>
          </a:p>
        </p:txBody>
      </p:sp>
      <p:pic>
        <p:nvPicPr>
          <p:cNvPr id="5" name="Picture 4" descr="A picture containing game&#10;&#10;Description automatically generated">
            <a:extLst>
              <a:ext uri="{FF2B5EF4-FFF2-40B4-BE49-F238E27FC236}">
                <a16:creationId xmlns:a16="http://schemas.microsoft.com/office/drawing/2014/main" id="{7A3DD2F6-3DE6-4592-BF78-B7B28D2CCA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45" t="17778" r="4445" b="7778"/>
          <a:stretch/>
        </p:blipFill>
        <p:spPr>
          <a:xfrm>
            <a:off x="0" y="1597976"/>
            <a:ext cx="4481909" cy="3662048"/>
          </a:xfrm>
          <a:prstGeom prst="rect">
            <a:avLst/>
          </a:prstGeom>
        </p:spPr>
      </p:pic>
    </p:spTree>
    <p:extLst>
      <p:ext uri="{BB962C8B-B14F-4D97-AF65-F5344CB8AC3E}">
        <p14:creationId xmlns:p14="http://schemas.microsoft.com/office/powerpoint/2010/main" val="171063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591" y="1295400"/>
            <a:ext cx="8229600" cy="533400"/>
          </a:xfrm>
        </p:spPr>
        <p:txBody>
          <a:bodyPr/>
          <a:lstStyle/>
          <a:p>
            <a:r>
              <a:rPr lang="en-US" dirty="0"/>
              <a:t>Video: “Sacrifice and Atonement” </a:t>
            </a:r>
          </a:p>
        </p:txBody>
      </p:sp>
      <p:pic>
        <p:nvPicPr>
          <p:cNvPr id="3" name="Online Media 2" title="Sacrifice &amp; Atonement">
            <a:hlinkClick r:id="" action="ppaction://media"/>
            <a:extLst>
              <a:ext uri="{FF2B5EF4-FFF2-40B4-BE49-F238E27FC236}">
                <a16:creationId xmlns:a16="http://schemas.microsoft.com/office/drawing/2014/main" id="{72C1BDB7-F08C-4D66-BB7F-869031D38748}"/>
              </a:ext>
            </a:extLst>
          </p:cNvPr>
          <p:cNvPicPr>
            <a:picLocks noRot="1" noChangeAspect="1"/>
          </p:cNvPicPr>
          <p:nvPr>
            <a:videoFile r:link="rId1"/>
          </p:nvPr>
        </p:nvPicPr>
        <p:blipFill>
          <a:blip r:embed="rId4"/>
          <a:stretch>
            <a:fillRect/>
          </a:stretch>
        </p:blipFill>
        <p:spPr>
          <a:xfrm>
            <a:off x="1676400" y="1981200"/>
            <a:ext cx="6096000" cy="3429000"/>
          </a:xfrm>
          <a:prstGeom prst="rect">
            <a:avLst/>
          </a:prstGeom>
        </p:spPr>
      </p:pic>
    </p:spTree>
    <p:extLst>
      <p:ext uri="{BB962C8B-B14F-4D97-AF65-F5344CB8AC3E}">
        <p14:creationId xmlns:p14="http://schemas.microsoft.com/office/powerpoint/2010/main" val="12154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AAA48F-F5B5-4003-9FAE-064841F6D18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0874" y="1676400"/>
            <a:ext cx="4682229" cy="4203498"/>
          </a:xfrm>
          <a:prstGeom prst="rect">
            <a:avLst/>
          </a:prstGeom>
        </p:spPr>
      </p:pic>
      <p:sp>
        <p:nvSpPr>
          <p:cNvPr id="5" name="Title 4"/>
          <p:cNvSpPr>
            <a:spLocks noGrp="1"/>
          </p:cNvSpPr>
          <p:nvPr>
            <p:ph type="title"/>
          </p:nvPr>
        </p:nvSpPr>
        <p:spPr>
          <a:xfrm>
            <a:off x="762000" y="1333500"/>
            <a:ext cx="8229600" cy="533400"/>
          </a:xfrm>
        </p:spPr>
        <p:txBody>
          <a:bodyPr/>
          <a:lstStyle/>
          <a:p>
            <a:r>
              <a:rPr lang="en-US" dirty="0"/>
              <a:t>The Virtue of Love</a:t>
            </a:r>
          </a:p>
        </p:txBody>
      </p:sp>
      <p:sp>
        <p:nvSpPr>
          <p:cNvPr id="6" name="Content Placeholder 5"/>
          <p:cNvSpPr>
            <a:spLocks noGrp="1"/>
          </p:cNvSpPr>
          <p:nvPr>
            <p:ph idx="1"/>
          </p:nvPr>
        </p:nvSpPr>
        <p:spPr>
          <a:xfrm>
            <a:off x="808074" y="2057400"/>
            <a:ext cx="3352800" cy="5029200"/>
          </a:xfrm>
        </p:spPr>
        <p:txBody>
          <a:bodyPr>
            <a:normAutofit/>
          </a:bodyPr>
          <a:lstStyle/>
          <a:p>
            <a:pPr lvl="0"/>
            <a:r>
              <a:rPr lang="en-US" dirty="0"/>
              <a:t>Theological Virtue by which we love God above all things and, out of that love of God, love our neighbors as ourselves</a:t>
            </a:r>
          </a:p>
          <a:p>
            <a:pPr lvl="0"/>
            <a:r>
              <a:rPr lang="en-US" dirty="0"/>
              <a:t>also called “charity”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64781" y="762000"/>
            <a:ext cx="3810001" cy="1066800"/>
          </a:xfrm>
        </p:spPr>
        <p:txBody>
          <a:bodyPr>
            <a:normAutofit/>
          </a:bodyPr>
          <a:lstStyle/>
          <a:p>
            <a:r>
              <a:rPr lang="en-US" dirty="0"/>
              <a:t>Obstacles to Love</a:t>
            </a:r>
          </a:p>
        </p:txBody>
      </p:sp>
      <p:sp>
        <p:nvSpPr>
          <p:cNvPr id="6" name="Content Placeholder 5"/>
          <p:cNvSpPr>
            <a:spLocks noGrp="1"/>
          </p:cNvSpPr>
          <p:nvPr>
            <p:ph idx="1"/>
          </p:nvPr>
        </p:nvSpPr>
        <p:spPr>
          <a:xfrm>
            <a:off x="900223" y="1600200"/>
            <a:ext cx="7584558" cy="4373563"/>
          </a:xfrm>
        </p:spPr>
        <p:txBody>
          <a:bodyPr>
            <a:normAutofit/>
          </a:bodyPr>
          <a:lstStyle/>
          <a:p>
            <a:pPr lvl="0"/>
            <a:r>
              <a:rPr lang="en-US" dirty="0"/>
              <a:t>selfishness</a:t>
            </a:r>
          </a:p>
          <a:p>
            <a:pPr lvl="0"/>
            <a:r>
              <a:rPr lang="en-US" dirty="0"/>
              <a:t>laziness </a:t>
            </a:r>
          </a:p>
          <a:p>
            <a:pPr lvl="0"/>
            <a:r>
              <a:rPr lang="en-US" dirty="0"/>
              <a:t>confusing the meaning </a:t>
            </a:r>
            <a:br>
              <a:rPr lang="en-US" dirty="0"/>
            </a:br>
            <a:r>
              <a:rPr lang="en-US" dirty="0"/>
              <a:t>of “love,” applying it to </a:t>
            </a:r>
            <a:br>
              <a:rPr lang="en-US" dirty="0"/>
            </a:br>
            <a:r>
              <a:rPr lang="en-US" dirty="0"/>
              <a:t>favorite things</a:t>
            </a:r>
          </a:p>
          <a:p>
            <a:pPr lvl="0"/>
            <a:r>
              <a:rPr lang="en-US" dirty="0"/>
              <a:t>reducing “love” to a </a:t>
            </a:r>
            <a:br>
              <a:rPr lang="en-US" dirty="0"/>
            </a:br>
            <a:r>
              <a:rPr lang="en-US" dirty="0"/>
              <a:t>fleeting whim, making who </a:t>
            </a:r>
            <a:br>
              <a:rPr lang="en-US" dirty="0"/>
            </a:br>
            <a:r>
              <a:rPr lang="en-US" dirty="0"/>
              <a:t>(or what) we love replaceable</a:t>
            </a:r>
          </a:p>
          <a:p>
            <a:pPr lvl="0"/>
            <a:r>
              <a:rPr lang="en-US" dirty="0"/>
              <a:t>reducing love to an emotion with a self-centered focus: how others make me feel</a:t>
            </a:r>
          </a:p>
        </p:txBody>
      </p:sp>
      <p:pic>
        <p:nvPicPr>
          <p:cNvPr id="4" name="Picture 3" descr="A picture containing outdoor, day, water, skiing&#10;&#10;Description automatically generated">
            <a:extLst>
              <a:ext uri="{FF2B5EF4-FFF2-40B4-BE49-F238E27FC236}">
                <a16:creationId xmlns:a16="http://schemas.microsoft.com/office/drawing/2014/main" id="{46C6CCE2-5CAA-43CB-AE9D-F00BAE8EE5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920" r="4630"/>
          <a:stretch/>
        </p:blipFill>
        <p:spPr>
          <a:xfrm>
            <a:off x="5105399" y="1143000"/>
            <a:ext cx="4038600" cy="293627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906176"/>
            <a:ext cx="8229600" cy="533400"/>
          </a:xfrm>
        </p:spPr>
        <p:txBody>
          <a:bodyPr/>
          <a:lstStyle/>
          <a:p>
            <a:r>
              <a:rPr lang="en-US" dirty="0"/>
              <a:t>The Three Greek Words for Love</a:t>
            </a:r>
          </a:p>
        </p:txBody>
      </p:sp>
      <p:pic>
        <p:nvPicPr>
          <p:cNvPr id="7" name="Picture 6" descr="A picture containing fruit&#10;&#10;Description automatically generated">
            <a:extLst>
              <a:ext uri="{FF2B5EF4-FFF2-40B4-BE49-F238E27FC236}">
                <a16:creationId xmlns:a16="http://schemas.microsoft.com/office/drawing/2014/main" id="{CBE63D50-3A1F-4F48-9936-23FB3215F7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5991" t="43839"/>
          <a:stretch/>
        </p:blipFill>
        <p:spPr>
          <a:xfrm>
            <a:off x="6477000" y="2955852"/>
            <a:ext cx="2672316" cy="1705096"/>
          </a:xfrm>
          <a:prstGeom prst="rect">
            <a:avLst/>
          </a:prstGeom>
        </p:spPr>
      </p:pic>
      <p:pic>
        <p:nvPicPr>
          <p:cNvPr id="3" name="Picture 2" descr="A wooden bench sitting in front of a fence&#10;&#10;Description automatically generated">
            <a:extLst>
              <a:ext uri="{FF2B5EF4-FFF2-40B4-BE49-F238E27FC236}">
                <a16:creationId xmlns:a16="http://schemas.microsoft.com/office/drawing/2014/main" id="{4B3E858A-4678-465D-A3E3-DA046EBA8D7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875" t="26395" r="12000" b="12548"/>
          <a:stretch/>
        </p:blipFill>
        <p:spPr>
          <a:xfrm>
            <a:off x="6472640" y="1549243"/>
            <a:ext cx="2671360" cy="1423109"/>
          </a:xfrm>
          <a:prstGeom prst="rect">
            <a:avLst/>
          </a:prstGeom>
        </p:spPr>
      </p:pic>
      <p:pic>
        <p:nvPicPr>
          <p:cNvPr id="9" name="Picture 8" descr="A person standing in front of a building&#10;&#10;Description automatically generated">
            <a:extLst>
              <a:ext uri="{FF2B5EF4-FFF2-40B4-BE49-F238E27FC236}">
                <a16:creationId xmlns:a16="http://schemas.microsoft.com/office/drawing/2014/main" id="{C49E8A9C-0ADF-42CD-8677-EC3BCD96D8C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0113" t="5971" r="-1" b="15848"/>
          <a:stretch/>
        </p:blipFill>
        <p:spPr>
          <a:xfrm>
            <a:off x="6477000" y="4398454"/>
            <a:ext cx="2667000" cy="1981200"/>
          </a:xfrm>
          <a:prstGeom prst="rect">
            <a:avLst/>
          </a:prstGeom>
        </p:spPr>
      </p:pic>
      <p:sp>
        <p:nvSpPr>
          <p:cNvPr id="6" name="Content Placeholder 5"/>
          <p:cNvSpPr>
            <a:spLocks noGrp="1"/>
          </p:cNvSpPr>
          <p:nvPr>
            <p:ph idx="1"/>
          </p:nvPr>
        </p:nvSpPr>
        <p:spPr>
          <a:xfrm>
            <a:off x="533400" y="1453753"/>
            <a:ext cx="5791200" cy="4794647"/>
          </a:xfrm>
        </p:spPr>
        <p:txBody>
          <a:bodyPr>
            <a:normAutofit/>
          </a:bodyPr>
          <a:lstStyle/>
          <a:p>
            <a:pPr lvl="0">
              <a:spcAft>
                <a:spcPts val="1800"/>
              </a:spcAft>
            </a:pPr>
            <a:r>
              <a:rPr lang="en-US" sz="2200" i="1" dirty="0"/>
              <a:t>agape</a:t>
            </a:r>
            <a:r>
              <a:rPr lang="en-US" sz="2200" dirty="0"/>
              <a:t>—unconditional love; care and concern for another’s well-being; freely giving of oneself; willing of another’s good. This is self-sacrificial, loving action. The same word in Latin is </a:t>
            </a:r>
            <a:r>
              <a:rPr lang="en-US" sz="2200" i="1" dirty="0"/>
              <a:t>caritas</a:t>
            </a:r>
            <a:r>
              <a:rPr lang="en-US" sz="2200" dirty="0"/>
              <a:t>, or “charity.”</a:t>
            </a:r>
          </a:p>
          <a:p>
            <a:pPr lvl="0">
              <a:spcAft>
                <a:spcPts val="1800"/>
              </a:spcAft>
            </a:pPr>
            <a:r>
              <a:rPr lang="en-US" sz="2200" i="1" dirty="0" err="1"/>
              <a:t>eros</a:t>
            </a:r>
            <a:r>
              <a:rPr lang="en-US" sz="2200" dirty="0"/>
              <a:t>—passionate love; intimacy; appreciation for the beauty of another</a:t>
            </a:r>
          </a:p>
          <a:p>
            <a:pPr lvl="0"/>
            <a:r>
              <a:rPr lang="en-US" sz="2200" i="1" dirty="0"/>
              <a:t>philia</a:t>
            </a:r>
            <a:r>
              <a:rPr lang="en-US" sz="2200" dirty="0"/>
              <a:t>—friendship love based on mutual trust, understanding, enjoyment of one another</a:t>
            </a:r>
            <a:endParaRPr lang="en-US" sz="2200" dirty="0">
              <a:effectLst/>
            </a:endParaRPr>
          </a:p>
        </p:txBody>
      </p:sp>
    </p:spTree>
    <p:extLst>
      <p:ext uri="{BB962C8B-B14F-4D97-AF65-F5344CB8AC3E}">
        <p14:creationId xmlns:p14="http://schemas.microsoft.com/office/powerpoint/2010/main" val="198916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3130" y="925033"/>
            <a:ext cx="8229600" cy="533400"/>
          </a:xfrm>
        </p:spPr>
        <p:txBody>
          <a:bodyPr/>
          <a:lstStyle/>
          <a:p>
            <a:r>
              <a:rPr lang="en-US" i="1" dirty="0"/>
              <a:t>Agape, Eros, Philia</a:t>
            </a:r>
            <a:endParaRPr lang="en-US" dirty="0"/>
          </a:p>
        </p:txBody>
      </p:sp>
      <p:pic>
        <p:nvPicPr>
          <p:cNvPr id="9" name="Picture 8" descr="A picture containing outdoor, person, man, grass&#10;&#10;Description automatically generated">
            <a:extLst>
              <a:ext uri="{FF2B5EF4-FFF2-40B4-BE49-F238E27FC236}">
                <a16:creationId xmlns:a16="http://schemas.microsoft.com/office/drawing/2014/main" id="{D949CDED-2FAD-488A-89A3-D9EF88E63E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643642" y="2743200"/>
            <a:ext cx="4500357" cy="2973611"/>
          </a:xfrm>
          <a:prstGeom prst="rect">
            <a:avLst/>
          </a:prstGeom>
        </p:spPr>
      </p:pic>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66800" y="1676400"/>
            <a:ext cx="70104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All three of these loves are good.</a:t>
            </a:r>
          </a:p>
          <a:p>
            <a:pPr lvl="0"/>
            <a:r>
              <a:rPr lang="en-US" dirty="0"/>
              <a:t>We can have more than one kind of love for someone. </a:t>
            </a:r>
          </a:p>
          <a:p>
            <a:pPr marL="627063" lvl="1">
              <a:buSzPct val="85000"/>
              <a:buFont typeface="Courier New" panose="02070309020205020404" pitchFamily="49" charset="0"/>
              <a:buChar char="o"/>
            </a:pPr>
            <a:r>
              <a:rPr lang="en-US" dirty="0"/>
              <a:t>For example, a </a:t>
            </a:r>
            <a:br>
              <a:rPr lang="en-US" dirty="0"/>
            </a:br>
            <a:r>
              <a:rPr lang="en-US" dirty="0"/>
              <a:t>husband and wife </a:t>
            </a:r>
            <a:br>
              <a:rPr lang="en-US" dirty="0"/>
            </a:br>
            <a:r>
              <a:rPr lang="en-US" dirty="0"/>
              <a:t>might have all </a:t>
            </a:r>
            <a:br>
              <a:rPr lang="en-US" dirty="0"/>
            </a:br>
            <a:r>
              <a:rPr lang="en-US" dirty="0"/>
              <a:t>three kinds of love </a:t>
            </a:r>
            <a:br>
              <a:rPr lang="en-US" dirty="0"/>
            </a:br>
            <a:r>
              <a:rPr lang="en-US" dirty="0"/>
              <a:t>for one another.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3130" y="925033"/>
            <a:ext cx="8229600" cy="533400"/>
          </a:xfrm>
        </p:spPr>
        <p:txBody>
          <a:bodyPr/>
          <a:lstStyle/>
          <a:p>
            <a:r>
              <a:rPr lang="en-US" i="1" dirty="0"/>
              <a:t>Agape, Eros, Philia</a:t>
            </a:r>
            <a:endParaRPr lang="en-US" dirty="0"/>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66800" y="1676400"/>
            <a:ext cx="35814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Which Greek word best reflects the virtue of love? Why?</a:t>
            </a:r>
          </a:p>
          <a:p>
            <a:pPr lvl="0"/>
            <a:r>
              <a:rPr lang="en-US" dirty="0"/>
              <a:t>When Jesus says to “love one another as I have loved you,” which of these three kinds of love would best fit? Why?</a:t>
            </a:r>
          </a:p>
        </p:txBody>
      </p:sp>
      <p:pic>
        <p:nvPicPr>
          <p:cNvPr id="4" name="Picture 3" descr="A picture containing drawing&#10;&#10;Description automatically generated">
            <a:extLst>
              <a:ext uri="{FF2B5EF4-FFF2-40B4-BE49-F238E27FC236}">
                <a16:creationId xmlns:a16="http://schemas.microsoft.com/office/drawing/2014/main" id="{B15C3544-59F0-44DC-B2CC-F0507CF4427D}"/>
              </a:ext>
            </a:extLst>
          </p:cNvPr>
          <p:cNvPicPr>
            <a:picLocks noChangeAspect="1"/>
          </p:cNvPicPr>
          <p:nvPr/>
        </p:nvPicPr>
        <p:blipFill rotWithShape="1">
          <a:blip r:embed="rId3">
            <a:extLst>
              <a:ext uri="{28A0092B-C50C-407E-A947-70E740481C1C}">
                <a14:useLocalDpi xmlns:a14="http://schemas.microsoft.com/office/drawing/2010/main" val="0"/>
              </a:ext>
            </a:extLst>
          </a:blip>
          <a:srcRect l="9503" t="3620" r="5429" b="4073"/>
          <a:stretch/>
        </p:blipFill>
        <p:spPr>
          <a:xfrm>
            <a:off x="4876800" y="1676400"/>
            <a:ext cx="3581400" cy="3886200"/>
          </a:xfrm>
          <a:prstGeom prst="rect">
            <a:avLst/>
          </a:prstGeom>
        </p:spPr>
      </p:pic>
    </p:spTree>
    <p:extLst>
      <p:ext uri="{BB962C8B-B14F-4D97-AF65-F5344CB8AC3E}">
        <p14:creationId xmlns:p14="http://schemas.microsoft.com/office/powerpoint/2010/main" val="82499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533400"/>
          </a:xfrm>
        </p:spPr>
        <p:txBody>
          <a:bodyPr/>
          <a:lstStyle/>
          <a:p>
            <a:r>
              <a:rPr lang="en-US" dirty="0"/>
              <a:t>True Agape Love</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948070" y="1589567"/>
            <a:ext cx="7467600" cy="437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i="1" dirty="0"/>
              <a:t>Agape—</a:t>
            </a:r>
            <a:r>
              <a:rPr lang="en-US" sz="2000" dirty="0"/>
              <a:t>unconditional love</a:t>
            </a:r>
          </a:p>
          <a:p>
            <a:pPr marL="287338" lvl="0" indent="-287338"/>
            <a:r>
              <a:rPr lang="en-US" sz="2000" dirty="0"/>
              <a:t>It is most easily seen when we help someone we do not know.</a:t>
            </a:r>
          </a:p>
          <a:p>
            <a:pPr marL="287338" lvl="0" indent="-287338">
              <a:spcAft>
                <a:spcPts val="1200"/>
              </a:spcAft>
            </a:pPr>
            <a:r>
              <a:rPr lang="en-US" sz="2000" dirty="0"/>
              <a:t>We can (and should) practice this kind of love with everyone we encounter.</a:t>
            </a:r>
          </a:p>
          <a:p>
            <a:pPr marL="0" indent="0">
              <a:buNone/>
            </a:pPr>
            <a:r>
              <a:rPr lang="en-US" sz="2000" i="1" dirty="0"/>
              <a:t>Agape</a:t>
            </a:r>
            <a:r>
              <a:rPr lang="en-US" sz="2000" dirty="0"/>
              <a:t>—self-sacrificial giving </a:t>
            </a:r>
            <a:br>
              <a:rPr lang="en-US" sz="2000" dirty="0"/>
            </a:br>
            <a:r>
              <a:rPr lang="en-US" sz="2000" dirty="0"/>
              <a:t>of oneself</a:t>
            </a:r>
          </a:p>
          <a:p>
            <a:pPr marL="287338" lvl="0" indent="-287338"/>
            <a:r>
              <a:rPr lang="en-US" sz="2000" dirty="0"/>
              <a:t>This love can be seen when we </a:t>
            </a:r>
            <a:br>
              <a:rPr lang="en-US" sz="2000" dirty="0"/>
            </a:br>
            <a:r>
              <a:rPr lang="en-US" sz="2000" dirty="0"/>
              <a:t>are willing to be inconvenienced </a:t>
            </a:r>
            <a:br>
              <a:rPr lang="en-US" sz="2000" dirty="0"/>
            </a:br>
            <a:r>
              <a:rPr lang="en-US" sz="2000" dirty="0"/>
              <a:t>for the sake of another.</a:t>
            </a:r>
          </a:p>
          <a:p>
            <a:pPr marL="574675" lvl="1">
              <a:buSzPct val="85000"/>
              <a:buFont typeface="Courier New" panose="02070309020205020404" pitchFamily="49" charset="0"/>
              <a:buChar char="o"/>
            </a:pPr>
            <a:r>
              <a:rPr lang="en-US" sz="2000" dirty="0"/>
              <a:t>For example: when a parent </a:t>
            </a:r>
            <a:br>
              <a:rPr lang="en-US" sz="2000" dirty="0"/>
            </a:br>
            <a:r>
              <a:rPr lang="en-US" sz="2000" dirty="0"/>
              <a:t>stays up all night with a sick </a:t>
            </a:r>
            <a:br>
              <a:rPr lang="en-US" sz="2000" dirty="0"/>
            </a:br>
            <a:r>
              <a:rPr lang="en-US" sz="2000" dirty="0"/>
              <a:t>child, knowing that they have </a:t>
            </a:r>
            <a:br>
              <a:rPr lang="en-US" sz="2000" dirty="0"/>
            </a:br>
            <a:r>
              <a:rPr lang="en-US" sz="2000" dirty="0"/>
              <a:t>to go to work in the morning</a:t>
            </a:r>
            <a:endParaRPr lang="en-US" sz="2000" dirty="0">
              <a:effectLst/>
            </a:endParaRPr>
          </a:p>
        </p:txBody>
      </p:sp>
      <p:pic>
        <p:nvPicPr>
          <p:cNvPr id="5" name="Picture 4">
            <a:extLst>
              <a:ext uri="{FF2B5EF4-FFF2-40B4-BE49-F238E27FC236}">
                <a16:creationId xmlns:a16="http://schemas.microsoft.com/office/drawing/2014/main" id="{E6F358EB-BFF4-4AFD-94D9-F64F2E1FD2DF}"/>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8840"/>
          <a:stretch/>
        </p:blipFill>
        <p:spPr>
          <a:xfrm>
            <a:off x="5257800" y="3048000"/>
            <a:ext cx="3886200" cy="3192236"/>
          </a:xfrm>
          <a:prstGeom prst="rect">
            <a:avLst/>
          </a:prstGeom>
        </p:spPr>
      </p:pic>
    </p:spTree>
    <p:extLst>
      <p:ext uri="{BB962C8B-B14F-4D97-AF65-F5344CB8AC3E}">
        <p14:creationId xmlns:p14="http://schemas.microsoft.com/office/powerpoint/2010/main" val="401263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0"/>
            <a:ext cx="8229600" cy="533400"/>
          </a:xfrm>
        </p:spPr>
        <p:txBody>
          <a:bodyPr/>
          <a:lstStyle/>
          <a:p>
            <a:r>
              <a:rPr lang="en-US" dirty="0"/>
              <a:t>Distorted Version of </a:t>
            </a:r>
            <a:r>
              <a:rPr lang="en-US" i="1" dirty="0"/>
              <a:t>Agape</a:t>
            </a:r>
            <a:endParaRPr lang="en-US" dirty="0"/>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24270" y="1513367"/>
            <a:ext cx="7467600" cy="437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We can distort the unconditional and sacrificial dimensions of virtuous love to become manipulative and abusive.</a:t>
            </a:r>
          </a:p>
          <a:p>
            <a:pPr marL="627063" lvl="1">
              <a:buSzPct val="85000"/>
              <a:buFont typeface="Courier New" panose="02070309020205020404" pitchFamily="49" charset="0"/>
              <a:buChar char="o"/>
            </a:pPr>
            <a:r>
              <a:rPr lang="en-US" sz="2200" dirty="0"/>
              <a:t>Giving of oneself is different from giving up </a:t>
            </a:r>
            <a:br>
              <a:rPr lang="en-US" sz="2200" dirty="0"/>
            </a:br>
            <a:r>
              <a:rPr lang="en-US" sz="2200" dirty="0"/>
              <a:t>a part of our identity.</a:t>
            </a:r>
          </a:p>
          <a:p>
            <a:pPr marL="627063" lvl="1">
              <a:buSzPct val="85000"/>
              <a:buFont typeface="Courier New" panose="02070309020205020404" pitchFamily="49" charset="0"/>
              <a:buChar char="o"/>
            </a:pPr>
            <a:r>
              <a:rPr lang="en-US" sz="2200" dirty="0"/>
              <a:t>Loving someone unconditionally </a:t>
            </a:r>
            <a:br>
              <a:rPr lang="en-US" sz="2200" dirty="0"/>
            </a:br>
            <a:r>
              <a:rPr lang="en-US" sz="2200" dirty="0"/>
              <a:t>does not mean allowing them to </a:t>
            </a:r>
            <a:br>
              <a:rPr lang="en-US" sz="2200" dirty="0"/>
            </a:br>
            <a:r>
              <a:rPr lang="en-US" sz="2200" dirty="0"/>
              <a:t>hurt us physically or emotionally.</a:t>
            </a:r>
          </a:p>
          <a:p>
            <a:pPr lvl="0"/>
            <a:r>
              <a:rPr lang="en-US" sz="2200" dirty="0"/>
              <a:t>We can distort the “care and </a:t>
            </a:r>
            <a:br>
              <a:rPr lang="en-US" sz="2200" dirty="0"/>
            </a:br>
            <a:r>
              <a:rPr lang="en-US" sz="2200" dirty="0"/>
              <a:t>concern for others” into something </a:t>
            </a:r>
            <a:br>
              <a:rPr lang="en-US" sz="2200" dirty="0"/>
            </a:br>
            <a:r>
              <a:rPr lang="en-US" sz="2200" dirty="0"/>
              <a:t>fake.</a:t>
            </a:r>
          </a:p>
          <a:p>
            <a:pPr marL="627063" indent="-287338">
              <a:buSzPct val="85000"/>
              <a:buFont typeface="Courier New" panose="02070309020205020404" pitchFamily="49" charset="0"/>
              <a:buChar char="o"/>
            </a:pPr>
            <a:r>
              <a:rPr lang="en-US" sz="2200" dirty="0"/>
              <a:t>often for selfish, personal gain</a:t>
            </a:r>
            <a:endParaRPr lang="en-US" sz="2200" dirty="0">
              <a:effectLst/>
            </a:endParaRPr>
          </a:p>
        </p:txBody>
      </p:sp>
      <p:pic>
        <p:nvPicPr>
          <p:cNvPr id="4" name="Picture 3">
            <a:extLst>
              <a:ext uri="{FF2B5EF4-FFF2-40B4-BE49-F238E27FC236}">
                <a16:creationId xmlns:a16="http://schemas.microsoft.com/office/drawing/2014/main" id="{2A333D6F-C33A-456A-8793-D81449A3E340}"/>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9110" t="4841" r="13622"/>
          <a:stretch/>
        </p:blipFill>
        <p:spPr>
          <a:xfrm>
            <a:off x="5964865" y="3276600"/>
            <a:ext cx="3200400" cy="2995613"/>
          </a:xfrm>
          <a:prstGeom prst="rect">
            <a:avLst/>
          </a:prstGeom>
        </p:spPr>
      </p:pic>
    </p:spTree>
    <p:extLst>
      <p:ext uri="{BB962C8B-B14F-4D97-AF65-F5344CB8AC3E}">
        <p14:creationId xmlns:p14="http://schemas.microsoft.com/office/powerpoint/2010/main" val="2571869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0"/>
            <a:ext cx="8229600" cy="533400"/>
          </a:xfrm>
        </p:spPr>
        <p:txBody>
          <a:bodyPr/>
          <a:lstStyle/>
          <a:p>
            <a:r>
              <a:rPr lang="en-US" dirty="0"/>
              <a:t>False Expression of </a:t>
            </a:r>
            <a:r>
              <a:rPr lang="en-US" i="1" dirty="0"/>
              <a:t>Eros</a:t>
            </a:r>
            <a:endParaRPr lang="en-US" dirty="0"/>
          </a:p>
        </p:txBody>
      </p:sp>
      <p:pic>
        <p:nvPicPr>
          <p:cNvPr id="8" name="Picture 7">
            <a:extLst>
              <a:ext uri="{FF2B5EF4-FFF2-40B4-BE49-F238E27FC236}">
                <a16:creationId xmlns:a16="http://schemas.microsoft.com/office/drawing/2014/main" id="{4600926B-BE4C-431C-9E62-52AB55B3BBA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2590800"/>
            <a:ext cx="5445531" cy="3800202"/>
          </a:xfrm>
          <a:prstGeom prst="rect">
            <a:avLst/>
          </a:prstGeom>
        </p:spPr>
      </p:pic>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24270" y="1513367"/>
            <a:ext cx="7467600" cy="43735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distorts passion into lust</a:t>
            </a:r>
          </a:p>
          <a:p>
            <a:pPr lvl="0"/>
            <a:r>
              <a:rPr lang="en-US" dirty="0"/>
              <a:t>distorts intimacy into sex</a:t>
            </a:r>
          </a:p>
          <a:p>
            <a:pPr lvl="0"/>
            <a:r>
              <a:rPr lang="en-US" dirty="0"/>
              <a:t>distorts appreciation of beauty into a shallow focus on physical appearance</a:t>
            </a:r>
          </a:p>
        </p:txBody>
      </p:sp>
    </p:spTree>
    <p:extLst>
      <p:ext uri="{BB962C8B-B14F-4D97-AF65-F5344CB8AC3E}">
        <p14:creationId xmlns:p14="http://schemas.microsoft.com/office/powerpoint/2010/main" val="2020843151"/>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912</TotalTime>
  <Words>1034</Words>
  <Application>Microsoft Office PowerPoint</Application>
  <PresentationFormat>On-screen Show (4:3)</PresentationFormat>
  <Paragraphs>95</Paragraphs>
  <Slides>12</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Courier New</vt:lpstr>
      <vt:lpstr>LIC Presentation template</vt:lpstr>
      <vt:lpstr>Love and Sacrifice</vt:lpstr>
      <vt:lpstr>The Virtue of Love</vt:lpstr>
      <vt:lpstr>Obstacles to Love</vt:lpstr>
      <vt:lpstr>The Three Greek Words for Love</vt:lpstr>
      <vt:lpstr>Agape, Eros, Philia</vt:lpstr>
      <vt:lpstr>Agape, Eros, Philia</vt:lpstr>
      <vt:lpstr>True Agape Love</vt:lpstr>
      <vt:lpstr>Distorted Version of Agape</vt:lpstr>
      <vt:lpstr>False Expression of Eros</vt:lpstr>
      <vt:lpstr>False Expression of Philia</vt:lpstr>
      <vt:lpstr>Love in Our World</vt:lpstr>
      <vt:lpstr>Video: “Sacrifice and Atonement”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139</cp:revision>
  <dcterms:created xsi:type="dcterms:W3CDTF">2011-01-10T17:35:40Z</dcterms:created>
  <dcterms:modified xsi:type="dcterms:W3CDTF">2019-12-06T17:34:20Z</dcterms:modified>
</cp:coreProperties>
</file>